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y="5143500" cx="9144000"/>
  <p:notesSz cx="6858000" cy="9144000"/>
  <p:embeddedFontLst>
    <p:embeddedFont>
      <p:font typeface="Anton"/>
      <p:regular r:id="rId83"/>
    </p:embeddedFont>
    <p:embeddedFont>
      <p:font typeface="Lato"/>
      <p:regular r:id="rId84"/>
      <p:bold r:id="rId85"/>
      <p:italic r:id="rId86"/>
      <p:boldItalic r:id="rId87"/>
    </p:embeddedFont>
    <p:embeddedFont>
      <p:font typeface="Didact Gothic"/>
      <p:regular r:id="rId88"/>
    </p:embeddedFont>
    <p:embeddedFont>
      <p:font typeface="Helvetica Neue"/>
      <p:regular r:id="rId89"/>
      <p:bold r:id="rId90"/>
      <p:italic r:id="rId91"/>
      <p:boldItalic r:id="rId92"/>
    </p:embeddedFont>
    <p:embeddedFont>
      <p:font typeface="Helvetica Neue Light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DFD290-219F-4FBD-BADB-3280AAE0F336}">
  <a:tblStyle styleId="{0FDFD290-219F-4FBD-BADB-3280AAE0F33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Lato-regular.fntdata"/><Relationship Id="rId83" Type="http://schemas.openxmlformats.org/officeDocument/2006/relationships/font" Target="fonts/Anton-regular.fntdata"/><Relationship Id="rId42" Type="http://schemas.openxmlformats.org/officeDocument/2006/relationships/slide" Target="slides/slide35.xml"/><Relationship Id="rId86" Type="http://schemas.openxmlformats.org/officeDocument/2006/relationships/font" Target="fonts/Lato-italic.fntdata"/><Relationship Id="rId41" Type="http://schemas.openxmlformats.org/officeDocument/2006/relationships/slide" Target="slides/slide34.xml"/><Relationship Id="rId85" Type="http://schemas.openxmlformats.org/officeDocument/2006/relationships/font" Target="fonts/Lato-bold.fntdata"/><Relationship Id="rId44" Type="http://schemas.openxmlformats.org/officeDocument/2006/relationships/slide" Target="slides/slide37.xml"/><Relationship Id="rId88" Type="http://schemas.openxmlformats.org/officeDocument/2006/relationships/font" Target="fonts/DidactGothic-regular.fntdata"/><Relationship Id="rId43" Type="http://schemas.openxmlformats.org/officeDocument/2006/relationships/slide" Target="slides/slide36.xml"/><Relationship Id="rId87" Type="http://schemas.openxmlformats.org/officeDocument/2006/relationships/font" Target="fonts/Lato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HelveticaNeue-regular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HelveticaNeueLight-italic.fntdata"/><Relationship Id="rId50" Type="http://schemas.openxmlformats.org/officeDocument/2006/relationships/slide" Target="slides/slide43.xml"/><Relationship Id="rId94" Type="http://schemas.openxmlformats.org/officeDocument/2006/relationships/font" Target="fonts/HelveticaNeueLight-bold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96" Type="http://schemas.openxmlformats.org/officeDocument/2006/relationships/font" Target="fonts/HelveticaNeueLight-boldItalic.fntdata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HelveticaNeue-italic.fntdata"/><Relationship Id="rId90" Type="http://schemas.openxmlformats.org/officeDocument/2006/relationships/font" Target="fonts/HelveticaNeue-bold.fntdata"/><Relationship Id="rId93" Type="http://schemas.openxmlformats.org/officeDocument/2006/relationships/font" Target="fonts/HelveticaNeueLight-regular.fntdata"/><Relationship Id="rId92" Type="http://schemas.openxmlformats.org/officeDocument/2006/relationships/font" Target="fonts/HelveticaNeue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c612002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9c612002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c6120029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9c6120029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c52dcb94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c52dcb94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1fc0bbb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81fc0bbb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899f0d4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b899f0d4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b899f0d4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b899f0d4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b899f0d4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b899f0d4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1dd4a45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1dd4a45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1dd4a451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1dd4a451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c6120029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9c6120029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fd0f487e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fd0f487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c52dcb9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ac52dcb9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899f0d4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899f0d4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899f0d4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899f0d4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b899f0d4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b899f0d4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1dd4a45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1dd4a45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1dd4a451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1dd4a451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6120029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9c6120029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b899f0d48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b899f0d4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b899f0d4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b899f0d4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b899f0d4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b899f0d4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b899f0d4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b899f0d4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c6120029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9c6120029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b899f0d4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b899f0d4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b899f0d4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b899f0d4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c6120029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9c6120029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b899f0d4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b899f0d4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b899f0d4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b899f0d4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b899f0d4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b899f0d4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d0c8c39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d0c8c39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899f0d4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899f0d4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c61200296_0_4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9c61200296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c6120029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9c6120029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c6120029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9c6120029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c61200296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9c61200296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b899f0d48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b899f0d4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899f0d4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899f0d4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b899f0d4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b899f0d4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c61200296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9c61200296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b899f0d48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b899f0d4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b899f0d4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b899f0d4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c61200296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9c61200296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fd0f487e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fd0f487e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b899f0d48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b899f0d48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c6120029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9c6120029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b899f0d48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b899f0d48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b899f0d48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b899f0d48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b899f0d48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b899f0d48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b899f0d48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6b899f0d48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9c61200296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9c61200296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b899f0d48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b899f0d4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b899f0d48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b899f0d48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b899f0d48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b899f0d48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9c61200296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9c61200296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b899f0d48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b899f0d48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c6120029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9c6120029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b899f0d4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b899f0d4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b899f0d48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b899f0d48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9c61200296_0_7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9c61200296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9c61200296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9c61200296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9c61200296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9c61200296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9c61200296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9c61200296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b716af8ab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b716af8ab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modelo de cómo comunicar una Actividad recomendada (desafío extra).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b716af8ab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gb716af8ab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una Actividad recomendada (desafío extra). Vincular ejemplo. Hacer hincapié en que es optativa pero suma puntos para el top 10.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b716af8ab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b716af8ab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ac52dcb94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ac52dcb94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Usar la clase correspondiente a la entrega intermedia del proyecto final.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c52dcb94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ac52dcb94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Sugerencia</a:t>
            </a:r>
            <a:r>
              <a:rPr lang="en-GB"/>
              <a:t>: </a:t>
            </a:r>
            <a:br>
              <a:rPr lang="en-GB"/>
            </a:br>
            <a:r>
              <a:rPr lang="en-GB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ac52dcb94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ac52dcb94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9c61200296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9c61200296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c61200296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9c61200296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Material Ampliado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9c61200296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9c61200296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Enviar el contenido a integrar a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contenidos@coderhouse.com</a:t>
            </a:r>
            <a:r>
              <a:rPr lang="en-GB">
                <a:solidFill>
                  <a:schemeClr val="dk1"/>
                </a:solidFill>
              </a:rPr>
              <a:t> para que lo podamos incluir en el Repositorio.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9c61200296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9c61200296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9c61200296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9c61200296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e7be927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ae7be92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Cronograma del curso</a:t>
            </a:r>
            <a:br>
              <a:rPr lang="en-GB"/>
            </a:br>
            <a:r>
              <a:rPr lang="en-GB"/>
              <a:t>- Se muestra al</a:t>
            </a:r>
            <a:r>
              <a:rPr b="1" lang="en-GB"/>
              <a:t> inicio</a:t>
            </a:r>
            <a:r>
              <a:rPr lang="en-GB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Tiene un aspecto similar a un </a:t>
            </a:r>
            <a:r>
              <a:rPr b="1" lang="en-GB"/>
              <a:t>calendario.</a:t>
            </a:r>
            <a:br>
              <a:rPr lang="en-GB"/>
            </a:br>
            <a:r>
              <a:rPr lang="en-GB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Guía rápida tanto para docentes, como para estudiantes.</a:t>
            </a:r>
            <a:br>
              <a:rPr lang="en-GB"/>
            </a:br>
            <a:r>
              <a:rPr lang="en-GB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n-GB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e853e37d3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9e853e37d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Entrevistas Modalidad online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Duración estimada: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MINUTOS PARA CREAR EL CUESTIONARIO Y 1 HORA PARA REALIZAR LAS ENTREVISTAS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Breakout Rooms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Consigna: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estudiantes irá a la sala con su tutor y tendrán 5 minutos para realizar la entrevista. Respetar el tiempo para qué todos puedan participar. La idea es practicar la dinámica. Al final de la dinámica hacer un cierre de aciertos y problemas generales qué haya observado. Respetar los tiempos para que todos puedan participar.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tutor guiará la actividad e intervendrá de ser necesario durante la entrevista. Pueden usar el “Documento Guía” que se encuentra en la carpeta de la clase para guiar la entrevista.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llevar adelante la actividad?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1: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 la consiga y pactar el tiempo que durará la actividad.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2: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alumno tendrá un total de 15 minutos para pensar las preguntas a realizar. Tener presente generar preguntas que inviten a empatizar con los usuarios y así obtener respuesta de valor. Más preguntas abiertas y menos preguntas cerradas. En este punto se puede ayudar de la guía entregada.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Ir a los breakouts room. En este punto, para una mejor organización, solicitar a los alumnos que se coloquen en el nombre la inicial de su tutor (ej: si el nombre del tutor es Lucas deberá colocarse (L). En caso de repetirse nombres usar la siguiente letra también.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grupo, guiado por el tutor, comenzará la actividad. Cada estudiante tendrá entre 4 y 5 minutos para ser moderador o usuario. El moderador preguntará sin condicionar ni comprometer al usuario, obteniendo respuestas a las preguntas solicitadas. El docente/tutor será el encargado de corregir si el entrevistador/moderador está condicionando o no sirven (dentro del contexto) las preguntas realizadas. En ese tiempo los demás deben tomar nota de aquellos aspectos que se pueden mejorar del entrevistador o del cuestionario en función de las buenas prácticas vistas en clase.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4: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final de la dinámica hacer un cierre de aciertos y problemas generales qué haya observado.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5: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Finalizada esta primera parte se volverá al Zoom General.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6: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docente hará una cierre de la actividad. 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cssfontstack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hyperlink" Target="https://www.w3schools.com/css/tryit.asp?filename=trycss_list-style-type_all" TargetMode="External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hyperlink" Target="https://www.w3schools.com/cssref/playit.asp?filename=playcss_background-repeat" TargetMode="External"/><Relationship Id="rId5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hyperlink" Target="https://www.w3schools.com/cssref/playit.asp?filename=playcss_background-position&amp;preval=50%25%2050%25" TargetMode="External"/><Relationship Id="rId5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hyperlink" Target="https://www.w3schools.com/cssref/playit.asp?filename=playcss_background-size&amp;preval=auto" TargetMode="External"/><Relationship Id="rId5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gif"/><Relationship Id="rId4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hyperlink" Target="https://fonts.google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hyperlink" Target="https://fonts.google.com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fonts.google.com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Relationship Id="rId4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fonts.google.com/" TargetMode="External"/><Relationship Id="rId4" Type="http://schemas.openxmlformats.org/officeDocument/2006/relationships/hyperlink" Target="https://drive.google.com/file/d/175yPLl2XarVxxFVtwnlFgfBSXEZfFCxD/view?usp=sharing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Relationship Id="rId4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Relationship Id="rId4" Type="http://schemas.openxmlformats.org/officeDocument/2006/relationships/image" Target="../media/image72.jpg"/><Relationship Id="rId5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.png"/><Relationship Id="rId4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png"/><Relationship Id="rId4" Type="http://schemas.openxmlformats.org/officeDocument/2006/relationships/image" Target="../media/image7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Relationship Id="rId4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png"/><Relationship Id="rId4" Type="http://schemas.openxmlformats.org/officeDocument/2006/relationships/image" Target="../media/image1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palettte.app/" TargetMode="External"/><Relationship Id="rId4" Type="http://schemas.openxmlformats.org/officeDocument/2006/relationships/hyperlink" Target="https://www.colorbox.io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70.png"/><Relationship Id="rId7" Type="http://schemas.openxmlformats.org/officeDocument/2006/relationships/image" Target="../media/image7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Relationship Id="rId4" Type="http://schemas.openxmlformats.org/officeDocument/2006/relationships/image" Target="../media/image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-nrh0aCob9jKHZAOi-yKH04jNb9M-sXRRWkqF9VB3Hs/edit?usp=sharing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5" name="Google Shape;1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RECAPITULACIÓN DE LA CLASE ANTERIOR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/>
        </p:nvSpPr>
        <p:spPr>
          <a:xfrm>
            <a:off x="903025" y="1074225"/>
            <a:ext cx="72390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Sabemos que existen tres maneras de aplicar CSS a un documento HTML: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Hacerlo sobre la etiqueta con el atributo </a:t>
            </a:r>
            <a:r>
              <a:rPr i="1"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style=""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el head, insertar la etiqueta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&lt;style&gt;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Buscar un archivo externo con un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&lt;link /&gt;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i="1"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(Es de las etiquetas que se cierran solas. Requiere el="stylesheet" para funcionar. Además un href="" con la ruta al archivo.)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2623200" y="414175"/>
            <a:ext cx="404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CONCEPTOS PREVIOS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1057650" y="535700"/>
            <a:ext cx="7028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SELECCIÓN DE HTML MEDIANTE CSS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947475" y="1346775"/>
            <a:ext cx="7151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formas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4815675" y="1833075"/>
            <a:ext cx="3888600" cy="27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propiedad: valor;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.clase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propiedad: valor;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#id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propiedad: valor;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38"/>
          <p:cNvCxnSpPr/>
          <p:nvPr/>
        </p:nvCxnSpPr>
        <p:spPr>
          <a:xfrm>
            <a:off x="3606100" y="2209300"/>
            <a:ext cx="994800" cy="1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38"/>
          <p:cNvSpPr txBox="1"/>
          <p:nvPr/>
        </p:nvSpPr>
        <p:spPr>
          <a:xfrm>
            <a:off x="395650" y="1946360"/>
            <a:ext cx="3075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etiqueta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378700" y="2935685"/>
            <a:ext cx="3075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clase</a:t>
            </a:r>
            <a:b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600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(anteponiendo el “.”)</a:t>
            </a:r>
            <a:endParaRPr sz="1600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8"/>
          <p:cNvCxnSpPr/>
          <p:nvPr/>
        </p:nvCxnSpPr>
        <p:spPr>
          <a:xfrm>
            <a:off x="3637288" y="3195825"/>
            <a:ext cx="994800" cy="1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8"/>
          <p:cNvCxnSpPr/>
          <p:nvPr/>
        </p:nvCxnSpPr>
        <p:spPr>
          <a:xfrm>
            <a:off x="3687963" y="4083000"/>
            <a:ext cx="994800" cy="1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8"/>
          <p:cNvSpPr txBox="1"/>
          <p:nvPr/>
        </p:nvSpPr>
        <p:spPr>
          <a:xfrm>
            <a:off x="395650" y="3925010"/>
            <a:ext cx="30750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ID</a:t>
            </a:r>
            <a:br>
              <a:rPr lang="en-GB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-GB" sz="1600">
                <a:solidFill>
                  <a:srgbClr val="999999"/>
                </a:solidFill>
                <a:latin typeface="Didact Gothic"/>
                <a:ea typeface="Didact Gothic"/>
                <a:cs typeface="Didact Gothic"/>
                <a:sym typeface="Didact Gothic"/>
              </a:rPr>
              <a:t>(anteponiendo el “#”)</a:t>
            </a:r>
            <a:endParaRPr sz="1600">
              <a:solidFill>
                <a:srgbClr val="99999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/>
        </p:nvSpPr>
        <p:spPr>
          <a:xfrm>
            <a:off x="947475" y="1346775"/>
            <a:ext cx="7151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25" y="1923424"/>
            <a:ext cx="1198632" cy="10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/>
        </p:nvSpPr>
        <p:spPr>
          <a:xfrm>
            <a:off x="1415975" y="1962275"/>
            <a:ext cx="3080100" cy="99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Párrafo con 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enlace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7853" y="1962275"/>
            <a:ext cx="1070700" cy="1011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/>
        </p:nvSpPr>
        <p:spPr>
          <a:xfrm>
            <a:off x="5870325" y="1971475"/>
            <a:ext cx="3080100" cy="99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Enlace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415975" y="3256425"/>
            <a:ext cx="3080100" cy="99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Enlace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175" y="3256426"/>
            <a:ext cx="986931" cy="9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7950" y="3256426"/>
            <a:ext cx="1070701" cy="99847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/>
          <p:nvPr/>
        </p:nvSpPr>
        <p:spPr>
          <a:xfrm>
            <a:off x="5870325" y="3315550"/>
            <a:ext cx="3080100" cy="99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&lt;etiqueta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GB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&lt;etiqueta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"bar"</a:t>
            </a:r>
            <a:r>
              <a:rPr lang="en-GB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&gt;&lt;/etiqueta&gt;</a:t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&lt;/etiqueta&gt;</a:t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1057650" y="519775"/>
            <a:ext cx="7028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SELECCIÓN DE HTML MEDIANTE CSS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947475" y="1194375"/>
            <a:ext cx="7151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Ejemplos</a:t>
            </a:r>
            <a:endParaRPr b="1" sz="1800"/>
          </a:p>
        </p:txBody>
      </p:sp>
      <p:sp>
        <p:nvSpPr>
          <p:cNvPr id="270" name="Google Shape;270;p40"/>
          <p:cNvSpPr txBox="1"/>
          <p:nvPr/>
        </p:nvSpPr>
        <p:spPr>
          <a:xfrm>
            <a:off x="3921400" y="1694250"/>
            <a:ext cx="4036800" cy="1424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&lt;etiqueta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&lt;etiqueta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&lt;etiqueta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&gt;&lt;/etiqueta&gt;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&lt;/etiqueta&gt;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&lt;/etiqueta&gt;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475" y="1694250"/>
            <a:ext cx="2063276" cy="142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3921400" y="3214475"/>
            <a:ext cx="4036800" cy="1424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&lt;p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"foo"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"bar"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Enlace</a:t>
            </a: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50" y="3203950"/>
            <a:ext cx="2728737" cy="14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/>
        </p:nvSpPr>
        <p:spPr>
          <a:xfrm>
            <a:off x="1057650" y="483000"/>
            <a:ext cx="7028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SELECCIÓN DE HTML MEDIANTE CSS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/>
        </p:nvSpPr>
        <p:spPr>
          <a:xfrm>
            <a:off x="1057650" y="508975"/>
            <a:ext cx="7028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LOS NOMBRES DE LAS CLASES E IDS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1176075" y="1041975"/>
            <a:ext cx="7151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es posible crear nombres separados por espacios.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525" y="1680675"/>
            <a:ext cx="2978950" cy="2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726050" y="1764550"/>
            <a:ext cx="39888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“</a:t>
            </a: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joroba de camello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”, permite que se puedan leer de forma más simple palabras compuestas.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claseDeMaquetacion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conBorde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nsolas"/>
                <a:ea typeface="Consolas"/>
                <a:cs typeface="Consolas"/>
                <a:sym typeface="Consolas"/>
              </a:rPr>
              <a:t>productosMasVendidos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/>
        </p:nvSpPr>
        <p:spPr>
          <a:xfrm>
            <a:off x="1453050" y="-130444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RESETEO CSS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552450" y="1062350"/>
            <a:ext cx="8039100" cy="3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Los reset CSS contienen en su código fuente definiciones para propiedades problemáticas, que los diseñadores necesitan unificar desde un principio.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Por ejemplo, la mayoría de navegadores establece un margen por defecto entre el contenido de la página web y su propia ventana, cuyo valor varía de un navegador a otro.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subsanar esa diferencia, los diseñadores y las diseñadoras de sitios webs suelen declarar la siguiente línea al comienzo de sus hojas de estilo: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3304500" y="3430050"/>
            <a:ext cx="2535000" cy="1577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Margin:0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padding:0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/>
        </p:nvSpPr>
        <p:spPr>
          <a:xfrm>
            <a:off x="1453050" y="238181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RESETEO CSS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1001250" y="1676300"/>
            <a:ext cx="7141500" cy="25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Esa única línea indica, con el selector universal de CSS representado por un asterisco, que todos los elementos contenidos en el HTML a los que se aplique, carecerán de márgenes. De esa manera, el diseñador o la diseñadora se verán obligados a declarar luego los márgenes necesarios en el diseño de su página web, en cada uno de los lugares donde se requiera, sin tener que dejar ese aspecto a decisión de ningún navegador, y minimizando las diferencias visuales entre los mismos.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FF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Atención: </a:t>
            </a:r>
            <a:r>
              <a:rPr lang="en-GB" sz="15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reset CSS pueden contener esa y otras muchas líneas de código que, en su conjunto, servirán al diseñador/a web para unificar su visualización entre navegadores.</a:t>
            </a:r>
            <a:endParaRPr sz="13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ESTILOS PARA TEXTO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 txBox="1"/>
          <p:nvPr/>
        </p:nvSpPr>
        <p:spPr>
          <a:xfrm>
            <a:off x="1453050" y="250531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FONT-STYLE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.normal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normal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.italica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font-style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italic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1126814" y="1480739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912" y="2365675"/>
            <a:ext cx="24574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comunes: normal | italic 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6212334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2" name="Google Shape;112;p28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13" name="Google Shape;1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1453050" y="29050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FONT-WEIGHT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.negrita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bold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.normal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normal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6212334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950" y="2327675"/>
            <a:ext cx="27622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comunes: normal | bold (luego verán, que puede tener otros valores, en números)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/>
          <p:nvPr/>
        </p:nvSpPr>
        <p:spPr>
          <a:xfrm>
            <a:off x="1453050" y="29050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FONT-SIZE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0" name="Google Shape;330;p47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.textoGrande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.textoRelativo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200%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47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47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47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&lt;medida de longitud&gt; | &lt;porcentaje&gt; 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22" y="2263912"/>
            <a:ext cx="3437277" cy="171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 txBox="1"/>
          <p:nvPr/>
        </p:nvSpPr>
        <p:spPr>
          <a:xfrm>
            <a:off x="1453050" y="250581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FONT-FAMILY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1" name="Google Shape;341;p48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.impact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Impact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.comicSans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"Comic Sans MS"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48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48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&lt;familia o nombre genérico&gt;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575" y="2489513"/>
            <a:ext cx="20574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/>
        </p:nvSpPr>
        <p:spPr>
          <a:xfrm>
            <a:off x="1453050" y="26295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FONT-FAMILY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1" name="Google Shape;351;p49"/>
          <p:cNvSpPr txBox="1"/>
          <p:nvPr/>
        </p:nvSpPr>
        <p:spPr>
          <a:xfrm>
            <a:off x="1063650" y="1532700"/>
            <a:ext cx="70167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Cada sistema operativo y navegador interpretan de distinta forma las fuentes predeterminadas.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Serif: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«Times New Roman» en Windows, y «Times» en Macintosh (diferente a la de Windows)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Sans serif: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«Arial» en Windows, y «Helvetica» en Macintosh.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700"/>
              <a:buChar char="●"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Monospace: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«Courrier New» en Windows, «Courrier» en Macintosh, y por lo general «VeraSans» o «DejaVuSans» en Linux.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1645950" y="4143800"/>
            <a:ext cx="5852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Nota:</a:t>
            </a:r>
            <a:r>
              <a:rPr lang="en-GB" sz="12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</a:t>
            </a:r>
            <a:r>
              <a:rPr lang="en-GB" sz="12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 recomendamos visitar el sitio </a:t>
            </a:r>
            <a:r>
              <a:rPr lang="en-GB" sz="1200" u="sng">
                <a:solidFill>
                  <a:srgbClr val="0451A5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https://www.cssfontstack.com/</a:t>
            </a:r>
            <a:r>
              <a:rPr lang="en-GB" sz="12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para conocer más acerca de cómo funciona cada fuente, en los distintos sistemas operativos.</a:t>
            </a:r>
            <a:endParaRPr sz="12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/>
        </p:nvSpPr>
        <p:spPr>
          <a:xfrm>
            <a:off x="1453050" y="26295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FONT-FAMILY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2694725" y="1455750"/>
            <a:ext cx="60801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 </a:t>
            </a:r>
            <a:r>
              <a:rPr b="1" lang="en-GB"/>
              <a:t>tipografías Serif</a:t>
            </a:r>
            <a:r>
              <a:rPr lang="en-GB"/>
              <a:t> son aquellas que llevan remates, es decir, detalles adicionales en los bordes de las letras. El ejemplo por excelencia de Serif es la </a:t>
            </a:r>
            <a:r>
              <a:rPr b="1" lang="en-GB"/>
              <a:t>Times New Roman</a:t>
            </a:r>
            <a:r>
              <a:rPr lang="en-GB"/>
              <a:t>. Son muy usadas en los periódicos impresos, puesto que los detalles de las letras ayudan a seguir la lectura. Úsalas si quieres transmitir clasicismo, formalidad, precisión, tradición, delicadeza y/o refinamiento.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 el contrario, las </a:t>
            </a:r>
            <a:r>
              <a:rPr b="1" lang="en-GB"/>
              <a:t>tipografías Sans Serif</a:t>
            </a:r>
            <a:r>
              <a:rPr lang="en-GB"/>
              <a:t>, como su nombre indica –sans es sin en francés-, carecen de estos detalles y también son denominadas de palo seco. Algunas de las más conocidas son la </a:t>
            </a:r>
            <a:r>
              <a:rPr b="1" lang="en-GB"/>
              <a:t>Arial</a:t>
            </a:r>
            <a:r>
              <a:rPr lang="en-GB"/>
              <a:t> o la </a:t>
            </a:r>
            <a:r>
              <a:rPr b="1" lang="en-GB"/>
              <a:t>Calibri</a:t>
            </a:r>
            <a:r>
              <a:rPr lang="en-GB"/>
              <a:t>. Se utilizan mucho en entornos digitales, puesto que los detalles son difíciles de plasmar en píxeles. Transmiten fuerza, modernidad, vanguardia, elegancia y actualidad, a los diseños y textos en los que se incluyen</a:t>
            </a: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9" name="Google Shape;359;p50"/>
          <p:cNvSpPr txBox="1"/>
          <p:nvPr/>
        </p:nvSpPr>
        <p:spPr>
          <a:xfrm>
            <a:off x="1045200" y="4331375"/>
            <a:ext cx="5493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Nota: </a:t>
            </a:r>
            <a:r>
              <a:rPr lang="en-GB" sz="12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este texto está escrito en Arial que es una tipografía Sans Serif.</a:t>
            </a:r>
            <a:endParaRPr sz="12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0" name="Google Shape;36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775" y="2791237"/>
            <a:ext cx="1237513" cy="123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775" y="1553750"/>
            <a:ext cx="1237513" cy="123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 txBox="1"/>
          <p:nvPr/>
        </p:nvSpPr>
        <p:spPr>
          <a:xfrm>
            <a:off x="1626300" y="2126100"/>
            <a:ext cx="5891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 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 txBox="1"/>
          <p:nvPr/>
        </p:nvSpPr>
        <p:spPr>
          <a:xfrm>
            <a:off x="1453050" y="25055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TEXT-ALIGN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.centrar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.aLaDerecha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52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52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left | right | center | justify 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488" y="2419559"/>
            <a:ext cx="3583575" cy="12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3"/>
          <p:cNvSpPr txBox="1"/>
          <p:nvPr/>
        </p:nvSpPr>
        <p:spPr>
          <a:xfrm>
            <a:off x="1453050" y="250581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TEXT-TRANSFORM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6" name="Google Shape;386;p53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.mayusculas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text-transform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uppercase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.capitalizar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text-transform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capitalize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53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53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none | capitalize | uppercase | lowercase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0" name="Google Shape;39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725" y="2346638"/>
            <a:ext cx="27051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 txBox="1"/>
          <p:nvPr/>
        </p:nvSpPr>
        <p:spPr>
          <a:xfrm>
            <a:off x="1453050" y="29050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LINE-HEIGHT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7" name="Google Shape;397;p54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.interlineado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line-height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1.6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54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54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54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none |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&lt;número&gt;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&lt;longitud&gt;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&lt;porcentaje&gt;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1" name="Google Shape;4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800" y="2397325"/>
            <a:ext cx="15049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5"/>
          <p:cNvSpPr txBox="1"/>
          <p:nvPr/>
        </p:nvSpPr>
        <p:spPr>
          <a:xfrm>
            <a:off x="1453050" y="250581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TEXT-DECORATION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8" name="Google Shape;408;p55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.subrayado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.tachado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line-through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55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55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55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none | underline | overline | line-through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12" name="Google Shape;41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850" y="2460938"/>
            <a:ext cx="14668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CSS 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MEDIDAS, COLORES, FUENTES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9" name="Google Shape;119;p29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WEB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0" name="Google Shape;120;p29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6"/>
          <p:cNvSpPr txBox="1"/>
          <p:nvPr/>
        </p:nvSpPr>
        <p:spPr>
          <a:xfrm>
            <a:off x="1453050" y="225781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LETTER-SPACING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9" name="Google Shape;419;p56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.espaciado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letter-spacing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5px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56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56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56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valor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3" name="Google Shape;42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700" y="2481125"/>
            <a:ext cx="23431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7"/>
          <p:cNvSpPr txBox="1"/>
          <p:nvPr/>
        </p:nvSpPr>
        <p:spPr>
          <a:xfrm>
            <a:off x="1453050" y="250581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WORD-SPACING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.espacioPalabra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word-spacing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30px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valor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875" y="2622863"/>
            <a:ext cx="33528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ESTILOS PARA LISTAS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9"/>
          <p:cNvSpPr txBox="1"/>
          <p:nvPr/>
        </p:nvSpPr>
        <p:spPr>
          <a:xfrm>
            <a:off x="1453050" y="25055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LIST-STYLE-TYPE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6" name="Google Shape;446;p59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ol.normal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upper-latin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ol.romano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list-style-type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upper-roman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59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59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 (</a:t>
            </a:r>
            <a:r>
              <a:rPr lang="en-GB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ver aqui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0" name="Google Shape;450;p59"/>
          <p:cNvPicPr preferRelativeResize="0"/>
          <p:nvPr/>
        </p:nvPicPr>
        <p:blipFill rotWithShape="1">
          <a:blip r:embed="rId5">
            <a:alphaModFix/>
          </a:blip>
          <a:srcRect b="53874" l="0" r="0" t="0"/>
          <a:stretch/>
        </p:blipFill>
        <p:spPr>
          <a:xfrm>
            <a:off x="5822025" y="2184025"/>
            <a:ext cx="2156500" cy="8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0"/>
          <p:cNvSpPr txBox="1"/>
          <p:nvPr/>
        </p:nvSpPr>
        <p:spPr>
          <a:xfrm>
            <a:off x="1453050" y="29050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LIST-STYLE-IMAGE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7" name="Google Shape;457;p60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list-style-image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"https://mdn.mozillademos.org/files/11981/starsolid.gif"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60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60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&lt;uri&gt; | none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213" y="2427875"/>
            <a:ext cx="1622125" cy="13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1"/>
          <p:cNvSpPr txBox="1"/>
          <p:nvPr/>
        </p:nvSpPr>
        <p:spPr>
          <a:xfrm>
            <a:off x="1453050" y="26080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LIST-STYLE-POSITION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68" name="Google Shape;468;p61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.fuera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list-style-position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outside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.adentro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list-style-position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61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1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inside | outside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2" name="Google Shape;47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150" y="2198675"/>
            <a:ext cx="3302250" cy="17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 txBox="1"/>
          <p:nvPr>
            <p:ph type="title"/>
          </p:nvPr>
        </p:nvSpPr>
        <p:spPr>
          <a:xfrm>
            <a:off x="311700" y="14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latin typeface="Anton"/>
                <a:ea typeface="Anton"/>
                <a:cs typeface="Anton"/>
                <a:sym typeface="Anton"/>
              </a:rPr>
              <a:t>LIST-STYLE-POSITION</a:t>
            </a:r>
            <a:endParaRPr/>
          </a:p>
        </p:txBody>
      </p:sp>
      <p:pic>
        <p:nvPicPr>
          <p:cNvPr id="478" name="Google Shape;478;p62"/>
          <p:cNvPicPr preferRelativeResize="0"/>
          <p:nvPr/>
        </p:nvPicPr>
        <p:blipFill rotWithShape="1">
          <a:blip r:embed="rId3">
            <a:alphaModFix/>
          </a:blip>
          <a:srcRect b="30954" l="22576" r="37245" t="18025"/>
          <a:stretch/>
        </p:blipFill>
        <p:spPr>
          <a:xfrm>
            <a:off x="1991225" y="1323075"/>
            <a:ext cx="4671125" cy="333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3"/>
          <p:cNvSpPr txBox="1"/>
          <p:nvPr/>
        </p:nvSpPr>
        <p:spPr>
          <a:xfrm>
            <a:off x="1453050" y="250581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LIST-STYLE (abreviación)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6" name="Google Shape;486;p63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.abreviado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list-style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inside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"https://mdn.mozillademos.org/files/11981/starsolid.gif"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63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63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 [ list-style-type || list-style-position || list-style-image ] 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0" name="Google Shape;49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089" y="2455088"/>
            <a:ext cx="2802362" cy="11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4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ESTILOS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archivo HTML y otro CSS.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6" name="Google Shape;49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5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938100" y="1665100"/>
            <a:ext cx="72678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Crea un archivo HTML con un elemento párrafo dentro de él, con texto Lorem Ipsum. Además, crea un archivo CSS y agrégale estilo al párrafo con los siguientes valores: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Color de texto: #0033ff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Espacio entre letras: 1px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Espacio entre renglones: 15px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Tamaño de texto: 12px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</a:t>
            </a:r>
            <a:r>
              <a:rPr b="1"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15 minutos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completar la actividad.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4" name="Google Shape;50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el uso de medidas, fondos y fuentes en CSS.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los atributos al Proyecto Final.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8" name="Google Shape;12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6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ESTILOS PARA FONDOS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7"/>
          <p:cNvSpPr txBox="1"/>
          <p:nvPr/>
        </p:nvSpPr>
        <p:spPr>
          <a:xfrm>
            <a:off x="1453050" y="250531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BACKGROUND-COLOR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7" name="Google Shape;517;p67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.fondoFuerte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67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67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67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 [color]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1" name="Google Shape;5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739" y="2733661"/>
            <a:ext cx="3639074" cy="6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8"/>
          <p:cNvSpPr txBox="1"/>
          <p:nvPr/>
        </p:nvSpPr>
        <p:spPr>
          <a:xfrm>
            <a:off x="1453050" y="25055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BACKGROUND-IMAGE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.catsandstars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lang="en-GB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"https://mdn.mozillademos.org/files/11991/startransparent.gif"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"https://mdn.mozillademos.org/files/7693/catfront.png"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 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url | none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32" name="Google Shape;53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854" y="2280025"/>
            <a:ext cx="3000834" cy="11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69"/>
          <p:cNvSpPr txBox="1"/>
          <p:nvPr/>
        </p:nvSpPr>
        <p:spPr>
          <a:xfrm>
            <a:off x="1453050" y="29050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BACKGROUND-REPEAT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9" name="Google Shape;539;p69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.ejemplo</a:t>
            </a: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lang="en-GB" sz="11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https://mdn.mozillademos.org/files/12005/starsolid.gif</a:t>
            </a: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https://developer.cdn.mozilla.net/media/redesign/img/favicon32.png</a:t>
            </a: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1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background-repeat</a:t>
            </a: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repeat-x</a:t>
            </a: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GB" sz="115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repeat-y</a:t>
            </a: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0" name="Google Shape;540;p69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p69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69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Valores posibles:  </a:t>
            </a: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repeat | repeat-x | repeat-y | no-repeat | space | round (</a:t>
            </a:r>
            <a:r>
              <a:rPr lang="en-GB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ver ejemplos</a:t>
            </a:r>
            <a:r>
              <a:rPr lang="en-GB" sz="120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3" name="Google Shape;54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274" y="2301137"/>
            <a:ext cx="2940013" cy="174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0"/>
          <p:cNvSpPr txBox="1"/>
          <p:nvPr/>
        </p:nvSpPr>
        <p:spPr>
          <a:xfrm>
            <a:off x="1626300" y="2126100"/>
            <a:ext cx="5891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 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1"/>
          <p:cNvSpPr txBox="1"/>
          <p:nvPr/>
        </p:nvSpPr>
        <p:spPr>
          <a:xfrm>
            <a:off x="1453050" y="29050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BACKGROUND-POSITION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7" name="Google Shape;557;p71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.ejemplo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"https://mdn.mozillademos.org/files/12005/starsolid.gif"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background-repeat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no-repeat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background-position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71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71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0" name="Google Shape;560;p71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 posicionX posicionY (</a:t>
            </a:r>
            <a:r>
              <a:rPr lang="en-GB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ver ejemplos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) 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1" name="Google Shape;56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220" y="2261925"/>
            <a:ext cx="3032119" cy="17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2"/>
          <p:cNvSpPr txBox="1"/>
          <p:nvPr/>
        </p:nvSpPr>
        <p:spPr>
          <a:xfrm>
            <a:off x="1453050" y="290506"/>
            <a:ext cx="62379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BACKGROUND-SIZE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8" name="Google Shape;568;p72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.ejemplo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3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"https://mdn.mozillademos.org/files/12005/starsolid.gif"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background-repeat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no-repeat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3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background-size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300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9" name="Google Shape;569;p72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0" name="Google Shape;570;p72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Se ve así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1" name="Google Shape;571;p72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Valores posibles:  [ancho] | [alto] | cover | contain (</a:t>
            </a:r>
            <a:r>
              <a:rPr lang="en-GB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ver ejemplos</a:t>
            </a: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72" name="Google Shape;57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141" y="2260575"/>
            <a:ext cx="3002269" cy="17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3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UNIDADES DE MEDIDAS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4"/>
          <p:cNvSpPr txBox="1"/>
          <p:nvPr/>
        </p:nvSpPr>
        <p:spPr>
          <a:xfrm>
            <a:off x="1453047" y="4828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UNIDADES DE MEDIDAS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5" name="Google Shape;585;p74"/>
          <p:cNvSpPr txBox="1"/>
          <p:nvPr/>
        </p:nvSpPr>
        <p:spPr>
          <a:xfrm>
            <a:off x="716250" y="1555500"/>
            <a:ext cx="77115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Hay una amplia variedad de absolutas y relativas, pero nos centraremos en: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6" name="Google Shape;586;p74"/>
          <p:cNvSpPr txBox="1"/>
          <p:nvPr/>
        </p:nvSpPr>
        <p:spPr>
          <a:xfrm>
            <a:off x="1390450" y="2187200"/>
            <a:ext cx="67083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Absolutas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700"/>
              <a:buFont typeface="Didact Gothic"/>
              <a:buChar char="●"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Px (pixels):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es la unidad que usan las pantallas. 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Relativas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700"/>
              <a:buFont typeface="Didact Gothic"/>
              <a:buChar char="●"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Rem: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relativa a la configuración de tamaño de la raíz (etiqueta html). 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700"/>
              <a:buFont typeface="Didact Gothic"/>
              <a:buChar char="●"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Porcentaje: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tomando en cuenta que 16px es 100%.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700"/>
              <a:buFont typeface="Didact Gothic"/>
              <a:buChar char="●"/>
            </a:pPr>
            <a:r>
              <a:rPr b="1" lang="en-GB" sz="1700">
                <a:latin typeface="Helvetica Neue"/>
                <a:ea typeface="Helvetica Neue"/>
                <a:cs typeface="Helvetica Neue"/>
                <a:sym typeface="Helvetica Neue"/>
              </a:rPr>
              <a:t>Viewport:</a:t>
            </a:r>
            <a:r>
              <a:rPr lang="en-GB" sz="1700">
                <a:latin typeface="Helvetica Neue Light"/>
                <a:ea typeface="Helvetica Neue Light"/>
                <a:cs typeface="Helvetica Neue Light"/>
                <a:sym typeface="Helvetica Neue Light"/>
              </a:rPr>
              <a:t> se utilizan para layouts responsivos (más adelante).</a:t>
            </a:r>
            <a:endParaRPr sz="1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 txBox="1"/>
          <p:nvPr/>
        </p:nvSpPr>
        <p:spPr>
          <a:xfrm>
            <a:off x="1453047" y="46851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UNIDADES DE MEDIDAS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3" name="Google Shape;593;p75"/>
          <p:cNvSpPr txBox="1"/>
          <p:nvPr/>
        </p:nvSpPr>
        <p:spPr>
          <a:xfrm>
            <a:off x="947475" y="1346775"/>
            <a:ext cx="7151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problema con los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píxeles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4" name="Google Shape;594;p75"/>
          <p:cNvSpPr txBox="1"/>
          <p:nvPr/>
        </p:nvSpPr>
        <p:spPr>
          <a:xfrm>
            <a:off x="507575" y="4760000"/>
            <a:ext cx="6497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063" y="1909275"/>
            <a:ext cx="6648225" cy="262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495475" y="1487550"/>
            <a:ext cx="34269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Etiqueta IFRAME</a:t>
            </a:r>
            <a:r>
              <a:rPr b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elemento HTML que permite insertar o incrustar un documento HTML dentro de un documento HTML principal.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</a:t>
            </a:r>
            <a:r>
              <a:rPr b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(Cascading Style Sheets):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un lenguaje web para aplicar formato visual (color, tamaño, separación y ubicación) al HTML. Con él puedes cambiar por completo el aspecto de cualquier etiqueta HTML.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1"/>
          <p:cNvSpPr txBox="1"/>
          <p:nvPr/>
        </p:nvSpPr>
        <p:spPr>
          <a:xfrm>
            <a:off x="4808575" y="1203600"/>
            <a:ext cx="36951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Padre e hijos: 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concepto que se aplica cuando tienes una etiqueta “dentro” de otra.  Esto te habilita a agregar atributos específicos a “hijos”, sin alterar los del “padre”.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Class: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generalmente se utiliza para darle estilos a cierta parte del código.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Atributo ID:</a:t>
            </a:r>
            <a:r>
              <a:rPr lang="en-GB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suele usarse para nombrar porciones de código y sectores, como por ejemplo cuando quieres nombrar distintas secciones.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 txBox="1"/>
          <p:nvPr/>
        </p:nvSpPr>
        <p:spPr>
          <a:xfrm>
            <a:off x="1453047" y="4828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UNIDADES DE MEDIDAS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2" name="Google Shape;602;p76"/>
          <p:cNvSpPr txBox="1"/>
          <p:nvPr/>
        </p:nvSpPr>
        <p:spPr>
          <a:xfrm>
            <a:off x="996300" y="1339925"/>
            <a:ext cx="7151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¿Encuentras las diferencias? Exacto, no cambió nada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3" name="Google Shape;603;p76"/>
          <p:cNvSpPr txBox="1"/>
          <p:nvPr/>
        </p:nvSpPr>
        <p:spPr>
          <a:xfrm>
            <a:off x="507575" y="4760000"/>
            <a:ext cx="6497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113" y="1985475"/>
            <a:ext cx="6135770" cy="26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7"/>
          <p:cNvSpPr txBox="1"/>
          <p:nvPr/>
        </p:nvSpPr>
        <p:spPr>
          <a:xfrm>
            <a:off x="1453047" y="4965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UNIDADES DE MEDIDAS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1" name="Google Shape;611;p77"/>
          <p:cNvSpPr txBox="1"/>
          <p:nvPr/>
        </p:nvSpPr>
        <p:spPr>
          <a:xfrm>
            <a:off x="947475" y="1346775"/>
            <a:ext cx="7151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Ejemplo que tiene la solución:</a:t>
            </a:r>
            <a:endParaRPr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2" name="Google Shape;61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800" y="1985475"/>
            <a:ext cx="7120738" cy="25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8"/>
          <p:cNvSpPr txBox="1"/>
          <p:nvPr/>
        </p:nvSpPr>
        <p:spPr>
          <a:xfrm>
            <a:off x="1193397" y="4828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UNIDADES DE MEDIDAS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9" name="Google Shape;619;p78"/>
          <p:cNvSpPr txBox="1"/>
          <p:nvPr/>
        </p:nvSpPr>
        <p:spPr>
          <a:xfrm>
            <a:off x="947475" y="1270575"/>
            <a:ext cx="7151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¿Ahora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sí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está diferente, no?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0" name="Google Shape;62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88" y="1839425"/>
            <a:ext cx="7263126" cy="282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/>
          <p:nvPr/>
        </p:nvSpPr>
        <p:spPr>
          <a:xfrm>
            <a:off x="1453047" y="48289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UNIDADES DE MEDIDAS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7" name="Google Shape;627;p79"/>
          <p:cNvSpPr txBox="1"/>
          <p:nvPr/>
        </p:nvSpPr>
        <p:spPr>
          <a:xfrm>
            <a:off x="647100" y="1293538"/>
            <a:ext cx="78498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Ahora veamos qué medida es más conveniente para los textos.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28" name="Google Shape;628;p79"/>
          <p:cNvSpPr txBox="1"/>
          <p:nvPr/>
        </p:nvSpPr>
        <p:spPr>
          <a:xfrm>
            <a:off x="1092975" y="1892700"/>
            <a:ext cx="3530400" cy="203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GB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etiqueta raíz */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62.5%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2rem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GB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20px */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29" name="Google Shape;62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675" y="2436125"/>
            <a:ext cx="2199025" cy="9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9"/>
          <p:cNvSpPr txBox="1"/>
          <p:nvPr/>
        </p:nvSpPr>
        <p:spPr>
          <a:xfrm>
            <a:off x="991950" y="4060450"/>
            <a:ext cx="7160100" cy="621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elvetica Neue Light"/>
                <a:ea typeface="Helvetica Neue Light"/>
                <a:cs typeface="Helvetica Neue Light"/>
                <a:sym typeface="Helvetica Neue Light"/>
              </a:rPr>
              <a:t>62.5%, hace que en vez de que 16px sea el valor a tomar en cuenta para calcular las unidades relativas, se use 10px.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80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TIPOGRAFÍA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81"/>
          <p:cNvSpPr txBox="1"/>
          <p:nvPr/>
        </p:nvSpPr>
        <p:spPr>
          <a:xfrm>
            <a:off x="1193397" y="4828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TIPOGRAFÍA WEB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3" name="Google Shape;643;p81"/>
          <p:cNvSpPr txBox="1"/>
          <p:nvPr/>
        </p:nvSpPr>
        <p:spPr>
          <a:xfrm>
            <a:off x="916350" y="1401300"/>
            <a:ext cx="7311300" cy="23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Habíamos visto que usando “</a:t>
            </a:r>
            <a:r>
              <a:rPr i="1" lang="en-GB" sz="22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font-family</a:t>
            </a:r>
            <a:r>
              <a:rPr lang="en-GB" sz="22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”, es posible agregar algunas limitadas fuentes, pero... podemos usar </a:t>
            </a:r>
            <a:r>
              <a:rPr lang="en-GB" sz="22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muchísimas</a:t>
            </a:r>
            <a:r>
              <a:rPr lang="en-GB" sz="22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opciones de fuentes con “</a:t>
            </a:r>
            <a:r>
              <a:rPr b="1" lang="en-GB" sz="22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Google Fonts</a:t>
            </a:r>
            <a:r>
              <a:rPr lang="en-GB" sz="2200"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”. </a:t>
            </a:r>
            <a:endParaRPr sz="2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62" y="215500"/>
            <a:ext cx="6863474" cy="44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3"/>
          <p:cNvSpPr txBox="1"/>
          <p:nvPr/>
        </p:nvSpPr>
        <p:spPr>
          <a:xfrm>
            <a:off x="1453047" y="4828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TIPOGRAFÍA WEB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6" name="Google Shape;656;p83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'Roboto'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7" name="Google Shape;657;p83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p83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83"/>
          <p:cNvSpPr txBox="1"/>
          <p:nvPr/>
        </p:nvSpPr>
        <p:spPr>
          <a:xfrm>
            <a:off x="4911250" y="19291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"https://fonts.googleapis.com/css?family=Roboto&amp;display=swap"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p83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Ver </a:t>
            </a:r>
            <a:r>
              <a:rPr lang="en-GB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Google Fonts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84"/>
          <p:cNvSpPr txBox="1"/>
          <p:nvPr/>
        </p:nvSpPr>
        <p:spPr>
          <a:xfrm>
            <a:off x="1626300" y="2126100"/>
            <a:ext cx="5891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 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85"/>
          <p:cNvSpPr txBox="1"/>
          <p:nvPr/>
        </p:nvSpPr>
        <p:spPr>
          <a:xfrm>
            <a:off x="1193397" y="4828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¡BONUS!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4" name="Google Shape;67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147" y="1180665"/>
            <a:ext cx="5185961" cy="365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2" name="Google Shape;1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6"/>
          <p:cNvSpPr txBox="1"/>
          <p:nvPr/>
        </p:nvSpPr>
        <p:spPr>
          <a:xfrm>
            <a:off x="1453047" y="482865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¡BONUS!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81" name="Google Shape;681;p86"/>
          <p:cNvSpPr txBox="1"/>
          <p:nvPr/>
        </p:nvSpPr>
        <p:spPr>
          <a:xfrm>
            <a:off x="1092975" y="18927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'Roboto'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font-weight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86"/>
          <p:cNvSpPr txBox="1"/>
          <p:nvPr/>
        </p:nvSpPr>
        <p:spPr>
          <a:xfrm>
            <a:off x="1119125" y="1483300"/>
            <a:ext cx="1130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3" name="Google Shape;683;p86"/>
          <p:cNvSpPr txBox="1"/>
          <p:nvPr/>
        </p:nvSpPr>
        <p:spPr>
          <a:xfrm>
            <a:off x="6221963" y="1483300"/>
            <a:ext cx="13566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4" name="Google Shape;684;p86"/>
          <p:cNvSpPr txBox="1"/>
          <p:nvPr/>
        </p:nvSpPr>
        <p:spPr>
          <a:xfrm>
            <a:off x="4911250" y="1929100"/>
            <a:ext cx="3530400" cy="241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"https://fonts.googleapis.com/css?family=Roboto:100,300,400,500,700&amp;display=swap"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-GB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en-GB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p86"/>
          <p:cNvSpPr txBox="1"/>
          <p:nvPr/>
        </p:nvSpPr>
        <p:spPr>
          <a:xfrm>
            <a:off x="1101907" y="4309500"/>
            <a:ext cx="7683600" cy="3306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Ver </a:t>
            </a:r>
            <a:r>
              <a:rPr lang="en-GB" sz="12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Google Fonts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87"/>
          <p:cNvSpPr txBox="1"/>
          <p:nvPr/>
        </p:nvSpPr>
        <p:spPr>
          <a:xfrm>
            <a:off x="1453047" y="49724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¡BONUS!</a:t>
            </a:r>
            <a:endParaRPr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2" name="Google Shape;692;p87"/>
          <p:cNvSpPr txBox="1"/>
          <p:nvPr/>
        </p:nvSpPr>
        <p:spPr>
          <a:xfrm>
            <a:off x="1233300" y="1545875"/>
            <a:ext cx="6677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Se ve así porque </a:t>
            </a: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100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es lo más delgado posible: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3" name="Google Shape;69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775" y="2701875"/>
            <a:ext cx="20764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8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TIPOGRAFÍA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Agrega un estilo de tipografía a un archivo. 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99" name="Google Shape;69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9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¡A PRACTICAR!</a:t>
            </a:r>
            <a:endParaRPr b="0" i="1" sz="2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06" name="Google Shape;706;p89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archivo creado en el último desafío, agrégale el siguiente estilo de tipografía al párrafo: Roboto mono (ver </a:t>
            </a:r>
            <a:r>
              <a:rPr lang="en-GB" sz="2000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Google Fonts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). Tienes </a:t>
            </a:r>
            <a:r>
              <a:rPr b="1"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15 minutos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realizar la actividad. 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07" name="Google Shape;70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0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CSS SEGUNDA PARTE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4" name="Google Shape;714;p90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 nuevas propiedades en el CSS de tu Proyecto.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15" name="Google Shape;71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886224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" name="Google Shape;721;p91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{0FDFD290-219F-4FBD-BADB-3280AAE0F336}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CSS SEGUNDA PARTE</a:t>
                      </a:r>
                      <a:endParaRPr i="1" sz="24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EFAB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CSS. D</a:t>
                      </a: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</a:t>
                      </a:r>
                      <a:r>
                        <a:rPr lang="en-GB" sz="16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arpeta en formato zip o rar con el/los archivos html y css.</a:t>
                      </a:r>
                      <a:endParaRPr sz="16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n-GB" sz="200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n-GB" sz="1700" u="none" cap="none" strike="noStrike"/>
                        <a:t>&gt;&gt;</a:t>
                      </a:r>
                      <a:r>
                        <a:rPr b="1" lang="en-GB" sz="1700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sz="17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sz="17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 sz="17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asigna estilos vistos en esta clase al proyecto final, en función de lo que tenías en mente gracias al boceto.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sz="1700" u="none" cap="none" strike="noStrike"/>
                        <a:t>&gt;&gt;</a:t>
                      </a: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Incluir de acuerdo a tu proyecto algunas de las propiedades vistas: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Texto: font-style, font-weight, font-size, font-family, text-align, text-transform, line-height, text-decoration, letter-spacing y/o word-spacing.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Listas: list-style-type, list-style-position y/o list-style.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Fondos: background-color, background-image, background-repeat, background-position y/o background-size.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Tipografía de </a:t>
                      </a:r>
                      <a:r>
                        <a:rPr lang="en-GB" u="sng">
                          <a:solidFill>
                            <a:schemeClr val="accent5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Google Fonts</a:t>
                      </a: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 u="none" cap="none" strike="noStrike"/>
                        <a:t>&gt;&gt;Ejemplo: </a:t>
                      </a:r>
                      <a:endParaRPr b="1" sz="17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u="sng">
                          <a:solidFill>
                            <a:schemeClr val="accent5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Carpeta comprimida con los archivos</a:t>
                      </a:r>
                      <a:endParaRPr sz="1800" u="none" cap="none" strike="noStrike">
                        <a:solidFill>
                          <a:schemeClr val="accent5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22" name="Google Shape;722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3537" y="125900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7E3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2"/>
          <p:cNvSpPr txBox="1"/>
          <p:nvPr/>
        </p:nvSpPr>
        <p:spPr>
          <a:xfrm>
            <a:off x="1947775" y="2461175"/>
            <a:ext cx="5400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ASIGNANDO ESTILOS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9" name="Google Shape;729;p92"/>
          <p:cNvSpPr txBox="1"/>
          <p:nvPr/>
        </p:nvSpPr>
        <p:spPr>
          <a:xfrm>
            <a:off x="938113" y="3774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nuevas propiedades en el CSS de tu Proyecto.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30" name="Google Shape;73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8700" y="985675"/>
            <a:ext cx="1286650" cy="128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93"/>
          <p:cNvGraphicFramePr/>
          <p:nvPr/>
        </p:nvGraphicFramePr>
        <p:xfrm>
          <a:off x="112975" y="31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{0FDFD290-219F-4FBD-BADB-3280AAE0F336}</a:tableStyleId>
              </a:tblPr>
              <a:tblGrid>
                <a:gridCol w="2908150"/>
                <a:gridCol w="3773425"/>
                <a:gridCol w="2042925"/>
              </a:tblGrid>
              <a:tr h="6461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ASIGNANDO ESTILOS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5210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Archivo html y css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Carpeta en formato zip o rar con el/los archivos html y css.</a:t>
                      </a:r>
                      <a:endParaRPr sz="16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963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br>
                        <a:rPr b="1" lang="en-GB" sz="1600" u="none" cap="none" strike="noStrike">
                          <a:solidFill>
                            <a:srgbClr val="4D5156"/>
                          </a:solidFill>
                          <a:highlight>
                            <a:srgbClr val="3CEFAB"/>
                          </a:highlight>
                        </a:rPr>
                      </a:b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highlight>
                            <a:srgbClr val="D9D9D9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 Consigna: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Agregar a su proyecto: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Aplicar camelCase a las variables del proyecto.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●"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Estructurar cada una de las páginas que se diferencien las secciones del contenido, como por ejemplo:</a:t>
                      </a:r>
                      <a:endParaRPr sz="16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chemeClr val="dk1"/>
                        </a:solidFill>
                        <a:highlight>
                          <a:srgbClr val="D9D9D9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37" name="Google Shape;73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4275" y="1120550"/>
            <a:ext cx="1634175" cy="6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p94"/>
          <p:cNvGrpSpPr/>
          <p:nvPr/>
        </p:nvGrpSpPr>
        <p:grpSpPr>
          <a:xfrm>
            <a:off x="4074221" y="212981"/>
            <a:ext cx="2808136" cy="4717556"/>
            <a:chOff x="3385850" y="965425"/>
            <a:chExt cx="2001950" cy="4024875"/>
          </a:xfrm>
        </p:grpSpPr>
        <p:pic>
          <p:nvPicPr>
            <p:cNvPr id="745" name="Google Shape;745;p94"/>
            <p:cNvPicPr preferRelativeResize="0"/>
            <p:nvPr/>
          </p:nvPicPr>
          <p:blipFill rotWithShape="1">
            <a:blip r:embed="rId4">
              <a:alphaModFix/>
            </a:blip>
            <a:srcRect b="1747" l="0" r="0" t="23239"/>
            <a:stretch/>
          </p:blipFill>
          <p:spPr>
            <a:xfrm>
              <a:off x="3385850" y="1296100"/>
              <a:ext cx="2001950" cy="369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94"/>
            <p:cNvPicPr preferRelativeResize="0"/>
            <p:nvPr/>
          </p:nvPicPr>
          <p:blipFill rotWithShape="1">
            <a:blip r:embed="rId4">
              <a:alphaModFix/>
            </a:blip>
            <a:srcRect b="93285" l="0" r="0" t="0"/>
            <a:stretch/>
          </p:blipFill>
          <p:spPr>
            <a:xfrm>
              <a:off x="3385850" y="965425"/>
              <a:ext cx="2001950" cy="33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" name="Google Shape;747;p94"/>
          <p:cNvSpPr txBox="1"/>
          <p:nvPr/>
        </p:nvSpPr>
        <p:spPr>
          <a:xfrm>
            <a:off x="1338350" y="914100"/>
            <a:ext cx="1937400" cy="4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 1: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 2: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 3: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 4: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 5:</a:t>
            </a:r>
            <a:endParaRPr sz="1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48" name="Google Shape;748;p94"/>
          <p:cNvCxnSpPr/>
          <p:nvPr/>
        </p:nvCxnSpPr>
        <p:spPr>
          <a:xfrm>
            <a:off x="2443450" y="1159675"/>
            <a:ext cx="13371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9" name="Google Shape;749;p94"/>
          <p:cNvCxnSpPr/>
          <p:nvPr/>
        </p:nvCxnSpPr>
        <p:spPr>
          <a:xfrm>
            <a:off x="2443450" y="2074075"/>
            <a:ext cx="13371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94"/>
          <p:cNvCxnSpPr/>
          <p:nvPr/>
        </p:nvCxnSpPr>
        <p:spPr>
          <a:xfrm>
            <a:off x="2443450" y="2912275"/>
            <a:ext cx="13371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1" name="Google Shape;751;p94"/>
          <p:cNvCxnSpPr/>
          <p:nvPr/>
        </p:nvCxnSpPr>
        <p:spPr>
          <a:xfrm>
            <a:off x="2443450" y="3674275"/>
            <a:ext cx="13371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94"/>
          <p:cNvCxnSpPr/>
          <p:nvPr/>
        </p:nvCxnSpPr>
        <p:spPr>
          <a:xfrm>
            <a:off x="2443450" y="4664875"/>
            <a:ext cx="13371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3" name="Google Shape;753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0275" y="212975"/>
            <a:ext cx="1634175" cy="6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5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PRIMERA 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0" name="Google Shape;760;p95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Deberás entregar el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sketch,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la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estructura de la web en HTML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el archivo css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correspondientes a la primera entrega de tu proyecto final.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1" name="Google Shape;761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MAPA DE CONCEPTOS CLASE 4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8" name="Google Shape;14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33"/>
          <p:cNvCxnSpPr/>
          <p:nvPr/>
        </p:nvCxnSpPr>
        <p:spPr>
          <a:xfrm>
            <a:off x="1344950" y="17553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1" name="Google Shape;151;p33"/>
          <p:cNvSpPr/>
          <p:nvPr/>
        </p:nvSpPr>
        <p:spPr>
          <a:xfrm>
            <a:off x="618500" y="2201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Estilos 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33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Recapitulación de la clase anterior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2071400" y="24991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4" name="Google Shape;154;p33"/>
          <p:cNvSpPr/>
          <p:nvPr/>
        </p:nvSpPr>
        <p:spPr>
          <a:xfrm>
            <a:off x="3007208" y="2342259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5" name="Google Shape;155;p33"/>
          <p:cNvCxnSpPr/>
          <p:nvPr/>
        </p:nvCxnSpPr>
        <p:spPr>
          <a:xfrm>
            <a:off x="2157414" y="2491718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6" name="Google Shape;156;p33"/>
          <p:cNvSpPr/>
          <p:nvPr/>
        </p:nvSpPr>
        <p:spPr>
          <a:xfrm>
            <a:off x="3007208" y="2733628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Listas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3012794" y="3125089"/>
            <a:ext cx="13617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Fondos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>
            <a:off x="2108475" y="2201475"/>
            <a:ext cx="511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</a:t>
            </a:r>
            <a:endParaRPr sz="11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9" name="Google Shape;159;p33"/>
          <p:cNvCxnSpPr/>
          <p:nvPr/>
        </p:nvCxnSpPr>
        <p:spPr>
          <a:xfrm>
            <a:off x="4380300" y="328198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60" name="Google Shape;160;p33"/>
          <p:cNvSpPr/>
          <p:nvPr/>
        </p:nvSpPr>
        <p:spPr>
          <a:xfrm>
            <a:off x="5316108" y="3125109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Unidades de medidas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1" name="Google Shape;161;p33"/>
          <p:cNvCxnSpPr/>
          <p:nvPr/>
        </p:nvCxnSpPr>
        <p:spPr>
          <a:xfrm>
            <a:off x="4466314" y="3274568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2" name="Google Shape;162;p33"/>
          <p:cNvSpPr/>
          <p:nvPr/>
        </p:nvSpPr>
        <p:spPr>
          <a:xfrm>
            <a:off x="5316108" y="3516478"/>
            <a:ext cx="1373100" cy="2988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Tipografía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7" name="Google Shape;767;p96"/>
          <p:cNvGraphicFramePr/>
          <p:nvPr/>
        </p:nvGraphicFramePr>
        <p:xfrm>
          <a:off x="153250" y="10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{0FDFD290-219F-4FBD-BADB-3280AAE0F336}</a:tableStyleId>
              </a:tblPr>
              <a:tblGrid>
                <a:gridCol w="2945825"/>
                <a:gridCol w="3822275"/>
                <a:gridCol w="2069375"/>
              </a:tblGrid>
              <a:tr h="62020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-GB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97847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</a:t>
                      </a: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clarar tipo de archivo en que se espera el desafío. </a:t>
                      </a:r>
                      <a:r>
                        <a:rPr lang="en-GB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</a:t>
                      </a: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ebe tener el nombre </a:t>
                      </a: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activar comentarios en el archivo.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643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sz="1700" u="none" cap="none" strike="noStrike"/>
                        <a:t>&gt;&gt;</a:t>
                      </a: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sz="17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Específicos: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7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-"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Sketch.</a:t>
                      </a:r>
                      <a:endParaRPr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-"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Estructura de la web en HTML: página principal (index.html), cada una de las secciones y enlaces entre secciones.</a:t>
                      </a:r>
                      <a:endParaRPr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Char char="-"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Archivo style.css.</a:t>
                      </a:r>
                      <a:endParaRPr sz="16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768" name="Google Shape;76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9433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6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7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75" name="Google Shape;77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8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1" name="Google Shape;78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9"/>
          <p:cNvSpPr txBox="1"/>
          <p:nvPr/>
        </p:nvSpPr>
        <p:spPr>
          <a:xfrm>
            <a:off x="1679128" y="1734450"/>
            <a:ext cx="65373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n-GB" sz="1800" u="sng">
                <a:solidFill>
                  <a:srgbClr val="0451A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Referencias de reglas tipográficas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GB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Reference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 u="sng">
                <a:solidFill>
                  <a:srgbClr val="0451A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Aplicación para generar paletas de colores</a:t>
            </a:r>
            <a:r>
              <a:rPr b="1" lang="en-GB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Palette App</a:t>
            </a:r>
            <a:endParaRPr b="1" i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lang="en-GB" sz="1800" u="sng">
                <a:solidFill>
                  <a:srgbClr val="0451A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Aplicación para generar paletas de colores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Lyft Design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8" name="Google Shape;788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99"/>
          <p:cNvSpPr/>
          <p:nvPr/>
        </p:nvSpPr>
        <p:spPr>
          <a:xfrm>
            <a:off x="432450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159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0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97" name="Google Shape;797;p100"/>
          <p:cNvSpPr txBox="1"/>
          <p:nvPr/>
        </p:nvSpPr>
        <p:spPr>
          <a:xfrm>
            <a:off x="2180400" y="2623175"/>
            <a:ext cx="49461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Tipografia, tipo de fuentes, listas.</a:t>
            </a:r>
            <a:endParaRPr sz="18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Fondos.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1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803" name="Google Shape;80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/>
          <p:nvPr/>
        </p:nvSpPr>
        <p:spPr>
          <a:xfrm>
            <a:off x="3609600" y="1202750"/>
            <a:ext cx="2157900" cy="35175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4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1" name="Google Shape;171;p34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34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34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4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" name="Google Shape;17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/>
          <p:nvPr/>
        </p:nvSpPr>
        <p:spPr>
          <a:xfrm>
            <a:off x="1208850" y="12398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4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9" name="Google Shape;179;p34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34"/>
          <p:cNvCxnSpPr/>
          <p:nvPr/>
        </p:nvCxnSpPr>
        <p:spPr>
          <a:xfrm>
            <a:off x="1377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34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34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7" name="Google Shape;187;p34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34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34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34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1" name="Google Shape;19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14202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Incluyendo CSS a nuestro proyecto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7560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02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3300" y="300081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1811850" y="3012063"/>
            <a:ext cx="1341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ATRIBUTOS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812413" y="337927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AGREGANDO CSS A NUESTRO HTML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3288" y="343887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37824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 - Medidas, colores, fuentes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41182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4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9925" y="295271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4198475" y="2963963"/>
            <a:ext cx="1341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ESTILOS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1525" y="345896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/>
        </p:nvSpPr>
        <p:spPr>
          <a:xfrm>
            <a:off x="4200075" y="3470213"/>
            <a:ext cx="13413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TIPOGRAFÍA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4208188" y="391267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ASIGNANDO ESTILOS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9063" y="3896075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89063" y="42881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4212738" y="426871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PRIMERA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61446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Modeling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64804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46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6543063" y="301723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BOX MODEL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3938" y="3000638"/>
            <a:ext cx="307150" cy="3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/>
        </p:nvSpPr>
        <p:spPr>
          <a:xfrm>
            <a:off x="809550" y="20015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38" y="8150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